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73" r:id="rId3"/>
    <p:sldId id="257" r:id="rId4"/>
    <p:sldId id="258" r:id="rId5"/>
    <p:sldId id="272" r:id="rId6"/>
    <p:sldId id="265" r:id="rId7"/>
    <p:sldId id="266" r:id="rId8"/>
    <p:sldId id="267" r:id="rId9"/>
    <p:sldId id="268" r:id="rId10"/>
    <p:sldId id="269" r:id="rId11"/>
    <p:sldId id="270" r:id="rId12"/>
    <p:sldId id="274" r:id="rId13"/>
    <p:sldId id="271" r:id="rId14"/>
    <p:sldId id="644" r:id="rId15"/>
    <p:sldId id="21473753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9" d="100"/>
          <a:sy n="49" d="100"/>
        </p:scale>
        <p:origin x="54" y="10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43657-BC57-411B-AB70-0335C901C50F}" type="datetimeFigureOut">
              <a:rPr lang="en-US" smtClean="0"/>
              <a:t>10/7/2024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CA625-2EAD-49F1-8D7D-886259A4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92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slide provides an overview of the different message types presented in the LangChain Core. Each type of message has a unique role and purpose within the conversation. Understanding the different message types is crucial for effective use of LangChain 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5B2E8-6F4A-4C47-99BD-D20DAD6D70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9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.langchain.com/docs/how_to/example_selectors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smith.langchain.com/" TargetMode="Externa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Prompt Management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Lesson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Alternative to MessagesPlaceholder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Using Placeholder Directly: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("placeholder", "{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Note: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- Achieves the same result without explicitly using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r>
              <a:rPr sz="1400" dirty="0">
                <a:latin typeface="Aptos Mono" panose="020B0009020202020204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Prompts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Dynamically select examples for few-shot prompting.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Benefits: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Provides concrete examples to guide model behavior.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Enhances relevance and coherence in model output.</a:t>
            </a:r>
            <a:endParaRPr lang="en-US" dirty="0"/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 err="1">
                <a:latin typeface="Aptos Mono" panose="020B0009020202020204" pitchFamily="49" charset="0"/>
              </a:rPr>
              <a:t>Few_shot_prompt</a:t>
            </a:r>
            <a:r>
              <a:rPr lang="en-US" sz="1400" dirty="0">
                <a:latin typeface="Aptos Mono" panose="020B0009020202020204" pitchFamily="49" charset="0"/>
              </a:rPr>
              <a:t> = f”””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1: Word: happy Synonym: joyful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2: Word: big Synonym: large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3: Word: fast Synonym: quick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4: Word: smart Synonym: 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“””</a:t>
            </a:r>
            <a:endParaRPr sz="1400" dirty="0">
              <a:latin typeface="Aptos Mono" panose="020B0009020202020204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Prompts Using </a:t>
            </a:r>
            <a:r>
              <a:rPr dirty="0"/>
              <a:t>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/>
              <a:t>Example Selector (this can be built dynamically from a different source)</a:t>
            </a:r>
            <a:r>
              <a:rPr dirty="0"/>
              <a:t>: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examples = [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"hi", "output": "ciao"},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"bye", "output": "arrivederci"},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"soccer", "output": "calcio"},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]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endParaRPr lang="en-US" sz="1400" dirty="0">
              <a:latin typeface="Aptos Mono" panose="020B0009020202020204" pitchFamily="49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/>
              <a:t>Reference: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  <a:hlinkClick r:id="rId2"/>
              </a:rPr>
              <a:t>https://python.langchain.com/docs/how_to/example_selectors/</a:t>
            </a:r>
            <a:endParaRPr lang="en-US" sz="1400" dirty="0">
              <a:latin typeface="Aptos Mono" panose="020B0009020202020204" pitchFamily="49" charset="0"/>
            </a:endParaRP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prompt = </a:t>
            </a:r>
            <a:r>
              <a:rPr lang="en-US" sz="1400" dirty="0" err="1">
                <a:latin typeface="Aptos Mono" panose="020B0009020202020204" pitchFamily="49" charset="0"/>
              </a:rPr>
              <a:t>FewShotPromptTemplate</a:t>
            </a:r>
            <a:r>
              <a:rPr lang="en-US" sz="1400" dirty="0">
                <a:latin typeface="Aptos Mono" panose="020B0009020202020204" pitchFamily="49" charset="0"/>
              </a:rPr>
              <a:t>(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example_selector</a:t>
            </a:r>
            <a:r>
              <a:rPr lang="en-US" sz="1400" dirty="0">
                <a:latin typeface="Aptos Mono" panose="020B0009020202020204" pitchFamily="49" charset="0"/>
              </a:rPr>
              <a:t>=</a:t>
            </a:r>
            <a:r>
              <a:rPr lang="en-US" sz="1400" dirty="0" err="1">
                <a:latin typeface="Aptos Mono" panose="020B0009020202020204" pitchFamily="49" charset="0"/>
              </a:rPr>
              <a:t>example_selector</a:t>
            </a:r>
            <a:r>
              <a:rPr lang="en-US" sz="1400" dirty="0">
                <a:latin typeface="Aptos Mono" panose="020B0009020202020204" pitchFamily="49" charset="0"/>
              </a:rPr>
              <a:t>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example_prompt</a:t>
            </a:r>
            <a:r>
              <a:rPr lang="en-US" sz="1400" dirty="0">
                <a:latin typeface="Aptos Mono" panose="020B0009020202020204" pitchFamily="49" charset="0"/>
              </a:rPr>
              <a:t>=</a:t>
            </a:r>
            <a:r>
              <a:rPr lang="en-US" sz="1400" dirty="0" err="1">
                <a:latin typeface="Aptos Mono" panose="020B0009020202020204" pitchFamily="49" charset="0"/>
              </a:rPr>
              <a:t>example_prompt</a:t>
            </a:r>
            <a:r>
              <a:rPr lang="en-US" sz="1400" dirty="0">
                <a:latin typeface="Aptos Mono" panose="020B0009020202020204" pitchFamily="49" charset="0"/>
              </a:rPr>
              <a:t>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suffix="Input: {input} -&gt; Output:",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prefix="Translate the following words from English to Italian:",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input_variables</a:t>
            </a:r>
            <a:r>
              <a:rPr lang="en-US" sz="1400" dirty="0">
                <a:latin typeface="Aptos Mono" panose="020B0009020202020204" pitchFamily="49" charset="0"/>
              </a:rPr>
              <a:t>=["input"],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)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endParaRPr lang="en-US" sz="1400" dirty="0">
              <a:latin typeface="Aptos Mono" panose="020B0009020202020204" pitchFamily="49" charset="0"/>
            </a:endParaRP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print(</a:t>
            </a:r>
            <a:r>
              <a:rPr lang="en-US" sz="1400" dirty="0" err="1">
                <a:latin typeface="Aptos Mono" panose="020B0009020202020204" pitchFamily="49" charset="0"/>
              </a:rPr>
              <a:t>prompt.format</a:t>
            </a:r>
            <a:r>
              <a:rPr lang="en-US" sz="1400" dirty="0">
                <a:latin typeface="Aptos Mono" panose="020B0009020202020204" pitchFamily="49" charset="0"/>
              </a:rPr>
              <a:t>(input="word"))</a:t>
            </a:r>
          </a:p>
        </p:txBody>
      </p:sp>
    </p:spTree>
    <p:extLst>
      <p:ext uri="{BB962C8B-B14F-4D97-AF65-F5344CB8AC3E}">
        <p14:creationId xmlns:p14="http://schemas.microsoft.com/office/powerpoint/2010/main" val="395310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Key Takeaways: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Understanding message roles and structures is crucial.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Prompt templates are powerful tools for guiding language models.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Effective use of these concepts improves model performance and output quality.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</a:t>
            </a:r>
            <a:r>
              <a:rPr lang="fr-FR" sz="1400" b="0" dirty="0">
                <a:effectLst/>
                <a:latin typeface="Aptos Mono" panose="020B0009020202020204" pitchFamily="49" charset="0"/>
                <a:hlinkClick r:id="rId2"/>
              </a:rPr>
              <a:t>https://smith.langchain.com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 &gt; </a:t>
            </a:r>
            <a:r>
              <a:rPr lang="fr-FR" sz="1400" b="0">
                <a:effectLst/>
                <a:latin typeface="Aptos Mono" panose="020B0009020202020204" pitchFamily="49" charset="0"/>
              </a:rPr>
              <a:t>Playground</a:t>
            </a:r>
            <a:endParaRPr lang="fr-FR" sz="1400" b="0" dirty="0">
              <a:effectLst/>
              <a:latin typeface="Aptos Mono" panose="020B0009020202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FDBD9-E832-F9D0-C203-8B8EE57C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53" y="1712068"/>
            <a:ext cx="9203631" cy="42164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4A10B-867A-A9B2-8502-28A9DB00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AD7115B-9511-03C7-6A32-518A2254BAE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Introduction to Messages</a:t>
            </a:r>
          </a:p>
          <a:p>
            <a:r>
              <a:rPr lang="en-US" dirty="0"/>
              <a:t>Message Content and Naming</a:t>
            </a:r>
          </a:p>
          <a:p>
            <a:r>
              <a:rPr lang="en-US" dirty="0"/>
              <a:t>Message Types Overview</a:t>
            </a:r>
          </a:p>
          <a:p>
            <a:r>
              <a:rPr lang="en-US" dirty="0"/>
              <a:t>Prompt Templates Overview</a:t>
            </a:r>
          </a:p>
          <a:p>
            <a:r>
              <a:rPr lang="en-US" dirty="0"/>
              <a:t>Few Shot Prompts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7E85B-7628-3516-2E38-BF649345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135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Components of a Message: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Role: Describes who is sending the message.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Content: The actual content of the message.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Response Metadata: Optional additional metadata.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Standard Roles: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User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Assistant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System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Tool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Message Content and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Content Types: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String: Most common content type.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List of Dictionaries: Used for multimodal input.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Name Property: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Differentiates between multiple speakers with the same role.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Useful in chats with multiple users.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68A7-EC8A-F5AA-EADD-A36A6987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</p:spPr>
        <p:txBody>
          <a:bodyPr anchor="b">
            <a:normAutofit/>
          </a:bodyPr>
          <a:lstStyle/>
          <a:p>
            <a:r>
              <a:rPr lang="en-US" dirty="0"/>
              <a:t>Message Types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1342A-AF33-9740-7810-BBA1E802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7659" y="1825625"/>
            <a:ext cx="7254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There are 4 standard message roles in LangChain Core: User, Assistant, System, and Tool.</a:t>
            </a:r>
          </a:p>
          <a:p>
            <a:r>
              <a:rPr lang="en-US" dirty="0" err="1"/>
              <a:t>HumanMessages</a:t>
            </a:r>
            <a:r>
              <a:rPr lang="en-US" dirty="0"/>
              <a:t> represent messages with the role 'user'.</a:t>
            </a:r>
          </a:p>
          <a:p>
            <a:r>
              <a:rPr lang="en-US" dirty="0" err="1"/>
              <a:t>AIMessages</a:t>
            </a:r>
            <a:r>
              <a:rPr lang="en-US" dirty="0"/>
              <a:t> represent messages with the role 'assistant' and include tool calls and response metadata.</a:t>
            </a:r>
          </a:p>
          <a:p>
            <a:r>
              <a:rPr lang="en-US" dirty="0" err="1"/>
              <a:t>SystemMessages</a:t>
            </a:r>
            <a:r>
              <a:rPr lang="en-US" dirty="0"/>
              <a:t> represent messages with the role 'system' and instruct the model on how to behave.</a:t>
            </a:r>
          </a:p>
          <a:p>
            <a:r>
              <a:rPr lang="en-US" dirty="0" err="1"/>
              <a:t>ToolMessages</a:t>
            </a:r>
            <a:r>
              <a:rPr lang="en-US" dirty="0"/>
              <a:t> represent messages with the role 'tool' and include tool call IDs and additional artifacts.</a:t>
            </a:r>
          </a:p>
          <a:p>
            <a:r>
              <a:rPr lang="en-US" dirty="0" err="1"/>
              <a:t>FunctionMessages</a:t>
            </a:r>
            <a:r>
              <a:rPr lang="en-US" dirty="0"/>
              <a:t> are a legacy message type and should be replaced with </a:t>
            </a:r>
            <a:r>
              <a:rPr lang="en-US" dirty="0" err="1"/>
              <a:t>ToolMessages</a:t>
            </a:r>
            <a:r>
              <a:rPr lang="en-US" dirty="0"/>
              <a:t>.</a:t>
            </a:r>
          </a:p>
        </p:txBody>
      </p:sp>
      <p:pic>
        <p:nvPicPr>
          <p:cNvPr id="8" name="Content Placeholder 7" descr="Red web button graphic for web or print">
            <a:extLst>
              <a:ext uri="{FF2B5EF4-FFF2-40B4-BE49-F238E27FC236}">
                <a16:creationId xmlns:a16="http://schemas.microsoft.com/office/drawing/2014/main" id="{36059E0D-98DC-496B-BD5D-5F411BFB0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2446814"/>
            <a:ext cx="3108959" cy="3108959"/>
          </a:xfrm>
          <a:noFill/>
        </p:spPr>
      </p:pic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D109251-65B7-98D1-521A-809446AB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7439C-6222-75DA-FB9D-7DFA6344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9962" y="6356350"/>
            <a:ext cx="5980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93842-9D34-6208-9BA7-DB8474C2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536" y="6356348"/>
            <a:ext cx="78326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E42921-B966-4A62-852C-F7CA714BA7D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Prompt Templates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Translate user input and parameters into instructions for a language model.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Input: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 dictionary with keys representing variables to fill in.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Output: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 </a:t>
            </a:r>
            <a:r>
              <a:rPr dirty="0" err="1"/>
              <a:t>PromptValue</a:t>
            </a:r>
            <a:r>
              <a:rPr dirty="0"/>
              <a:t> that can be passed to LLMs or </a:t>
            </a:r>
            <a:r>
              <a:rPr dirty="0" err="1"/>
              <a:t>ChatModels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String PromptTemplates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Format a single string for simpler inputs.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PromptTemplate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PromptTemplate.from_template</a:t>
            </a:r>
            <a:r>
              <a:rPr sz="1400" dirty="0">
                <a:latin typeface="Aptos Mono" panose="020B0009020202020204" pitchFamily="49" charset="0"/>
              </a:rPr>
              <a:t>("Tell me a joke about {topic}")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({"topic": "cats"})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ChatPromptTemplates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Format a list of messages.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  <a:endParaRPr lang="en-US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ChatPromptTemplate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("user", "Tell me a joke about {topic}")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({"topic": "cats"})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MessagesPlaceholder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Add a list of messages at a specific point in the prompt.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ChatPromptTemplate</a:t>
            </a:r>
            <a:r>
              <a:rPr sz="1400" dirty="0">
                <a:latin typeface="Aptos Mono" panose="020B0009020202020204" pitchFamily="49" charset="0"/>
              </a:rPr>
              <a:t>,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langchain_core.messages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HumanMessage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r>
              <a:rPr sz="1400" dirty="0">
                <a:latin typeface="Aptos Mono" panose="020B0009020202020204" pitchFamily="49" charset="0"/>
              </a:rPr>
              <a:t>("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": [</a:t>
            </a:r>
            <a:r>
              <a:rPr sz="1400" dirty="0" err="1">
                <a:latin typeface="Aptos Mono" panose="020B0009020202020204" pitchFamily="49" charset="0"/>
              </a:rPr>
              <a:t>HumanMessage</a:t>
            </a:r>
            <a:r>
              <a:rPr sz="1400" dirty="0">
                <a:latin typeface="Aptos Mono" panose="020B0009020202020204" pitchFamily="49" charset="0"/>
              </a:rPr>
              <a:t>(content="hi!")])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3158</TotalTime>
  <Words>830</Words>
  <Application>Microsoft Office PowerPoint</Application>
  <PresentationFormat>Widescreen</PresentationFormat>
  <Paragraphs>149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Mono</vt:lpstr>
      <vt:lpstr>Arial</vt:lpstr>
      <vt:lpstr>Poppins</vt:lpstr>
      <vt:lpstr>Poppins Black</vt:lpstr>
      <vt:lpstr>Poppins Light</vt:lpstr>
      <vt:lpstr>Poppins Medium</vt:lpstr>
      <vt:lpstr>Wingdings</vt:lpstr>
      <vt:lpstr>2_Office Theme</vt:lpstr>
      <vt:lpstr>PowerPoint Presentation</vt:lpstr>
      <vt:lpstr>PowerPoint Presentation</vt:lpstr>
      <vt:lpstr>Introduction to Messages</vt:lpstr>
      <vt:lpstr>Message Content and Naming</vt:lpstr>
      <vt:lpstr>Message Types Overview</vt:lpstr>
      <vt:lpstr>Prompt Templates Overview</vt:lpstr>
      <vt:lpstr>String PromptTemplates</vt:lpstr>
      <vt:lpstr>ChatPromptTemplates</vt:lpstr>
      <vt:lpstr>MessagesPlaceholder</vt:lpstr>
      <vt:lpstr>Alternative to MessagesPlaceholder</vt:lpstr>
      <vt:lpstr>Few Shot Prompts</vt:lpstr>
      <vt:lpstr>Few Shot Prompts Using Selectors</vt:lpstr>
      <vt:lpstr>Conclusion</vt:lpstr>
      <vt:lpstr>PowerPoint Presentation</vt:lpstr>
      <vt:lpstr>Coding 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12</cp:revision>
  <dcterms:created xsi:type="dcterms:W3CDTF">2013-01-27T09:14:16Z</dcterms:created>
  <dcterms:modified xsi:type="dcterms:W3CDTF">2024-10-07T17:15:43Z</dcterms:modified>
  <cp:category/>
</cp:coreProperties>
</file>